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98" r:id="rId3"/>
    <p:sldId id="257" r:id="rId4"/>
    <p:sldId id="259" r:id="rId5"/>
    <p:sldId id="260" r:id="rId6"/>
    <p:sldId id="261" r:id="rId7"/>
    <p:sldId id="313" r:id="rId8"/>
    <p:sldId id="273" r:id="rId9"/>
    <p:sldId id="289" r:id="rId10"/>
    <p:sldId id="283" r:id="rId11"/>
    <p:sldId id="284" r:id="rId12"/>
    <p:sldId id="285" r:id="rId13"/>
    <p:sldId id="290" r:id="rId14"/>
    <p:sldId id="296" r:id="rId15"/>
    <p:sldId id="294" r:id="rId16"/>
    <p:sldId id="297" r:id="rId17"/>
    <p:sldId id="292" r:id="rId18"/>
    <p:sldId id="291" r:id="rId19"/>
    <p:sldId id="293" r:id="rId20"/>
    <p:sldId id="295" r:id="rId21"/>
    <p:sldId id="314" r:id="rId22"/>
    <p:sldId id="286" r:id="rId23"/>
    <p:sldId id="301" r:id="rId24"/>
    <p:sldId id="288" r:id="rId25"/>
    <p:sldId id="287" r:id="rId26"/>
    <p:sldId id="316" r:id="rId27"/>
    <p:sldId id="302" r:id="rId28"/>
    <p:sldId id="305" r:id="rId29"/>
    <p:sldId id="306" r:id="rId30"/>
    <p:sldId id="307" r:id="rId31"/>
    <p:sldId id="299" r:id="rId32"/>
    <p:sldId id="303" r:id="rId33"/>
    <p:sldId id="304" r:id="rId34"/>
    <p:sldId id="300" r:id="rId35"/>
    <p:sldId id="317" r:id="rId36"/>
    <p:sldId id="264" r:id="rId37"/>
    <p:sldId id="278" r:id="rId38"/>
    <p:sldId id="258" r:id="rId39"/>
    <p:sldId id="318" r:id="rId40"/>
    <p:sldId id="315" r:id="rId41"/>
    <p:sldId id="262" r:id="rId42"/>
    <p:sldId id="263" r:id="rId43"/>
    <p:sldId id="311" r:id="rId44"/>
    <p:sldId id="275" r:id="rId45"/>
    <p:sldId id="279" r:id="rId46"/>
  </p:sldIdLst>
  <p:sldSz cx="9144000" cy="5143500" type="screen16x9"/>
  <p:notesSz cx="6858000" cy="9144000"/>
  <p:embeddedFontLst>
    <p:embeddedFont>
      <p:font typeface="Lexend" pitchFamily="2" charset="-94"/>
      <p:regular r:id="rId48"/>
      <p:bold r:id="rId49"/>
    </p:embeddedFont>
    <p:embeddedFont>
      <p:font typeface="Poppins" panose="00000500000000000000" pitchFamily="2" charset="-94"/>
      <p:regular r:id="rId50"/>
      <p:bold r:id="rId51"/>
      <p:italic r:id="rId52"/>
      <p:boldItalic r:id="rId53"/>
    </p:embeddedFont>
    <p:embeddedFont>
      <p:font typeface="Poppins Medium" panose="00000600000000000000" pitchFamily="2" charset="-94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0" roundtripDataSignature="AMtx7mgxsD15ndTQVU9gw8iMs1NA3bZR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860" autoAdjust="0"/>
  </p:normalViewPr>
  <p:slideViewPr>
    <p:cSldViewPr snapToGrid="0">
      <p:cViewPr varScale="1">
        <p:scale>
          <a:sx n="138" d="100"/>
          <a:sy n="138" d="100"/>
        </p:scale>
        <p:origin x="114" y="6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193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044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244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450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445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806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915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595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23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794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849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422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355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2521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7589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125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359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0367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3017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5159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376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3377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2309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9423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3821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0215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7042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229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3398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2777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910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93271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6519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4760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4906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5864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052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610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01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060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317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249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jpe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785225" y="1336575"/>
            <a:ext cx="76014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8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 PATTERNS IN </a:t>
            </a:r>
            <a:r>
              <a:rPr lang="tr-TR" sz="38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MONOLITH </a:t>
            </a:r>
            <a:r>
              <a:rPr lang="tr-TR" sz="38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APPLICATIONS</a:t>
            </a:r>
            <a:endParaRPr sz="38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1737225" y="2830025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1737225" y="3214725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424" y="657700"/>
            <a:ext cx="1772825" cy="4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320" y="3877525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324" y="4260248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1091925" y="38144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1091926" y="41837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4" descr="Halil İbrahim Kalkan">
            <a:extLst>
              <a:ext uri="{FF2B5EF4-FFF2-40B4-BE49-F238E27FC236}">
                <a16:creationId xmlns:a16="http://schemas.microsoft.com/office/drawing/2014/main" id="{9A8F8DF5-DBEC-8F4E-B4A9-9DBED75BB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3" y="2830025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148AA3-2BB1-8213-B230-A7A50335E1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7429" y="2669789"/>
            <a:ext cx="2366798" cy="2366798"/>
          </a:xfrm>
          <a:prstGeom prst="rect">
            <a:avLst/>
          </a:prstGeom>
        </p:spPr>
      </p:pic>
      <p:sp>
        <p:nvSpPr>
          <p:cNvPr id="5" name="Google Shape;61;p1">
            <a:extLst>
              <a:ext uri="{FF2B5EF4-FFF2-40B4-BE49-F238E27FC236}">
                <a16:creationId xmlns:a16="http://schemas.microsoft.com/office/drawing/2014/main" id="{375B1349-B488-4A79-5FC8-686FD7507166}"/>
              </a:ext>
            </a:extLst>
          </p:cNvPr>
          <p:cNvSpPr txBox="1"/>
          <p:nvPr/>
        </p:nvSpPr>
        <p:spPr>
          <a:xfrm>
            <a:off x="6627429" y="2309773"/>
            <a:ext cx="236679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b="1" u="sng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Follow me on Twitter</a:t>
            </a:r>
            <a:endParaRPr sz="1200" b="1" u="sng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D50376-16D2-9533-02C5-AF89E0507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21" y="1519399"/>
            <a:ext cx="2663614" cy="2616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0CB060-D310-37F1-895B-B58ECC97682D}"/>
              </a:ext>
            </a:extLst>
          </p:cNvPr>
          <p:cNvSpPr txBox="1"/>
          <p:nvPr/>
        </p:nvSpPr>
        <p:spPr>
          <a:xfrm>
            <a:off x="573221" y="1017448"/>
            <a:ext cx="2214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Table Prefix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ED417E-CD7B-DD85-EDE0-7363699E1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488" y="1519399"/>
            <a:ext cx="2419165" cy="26107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970724-52AC-0377-1CF2-C44E5DEFD822}"/>
              </a:ext>
            </a:extLst>
          </p:cNvPr>
          <p:cNvSpPr txBox="1"/>
          <p:nvPr/>
        </p:nvSpPr>
        <p:spPr>
          <a:xfrm>
            <a:off x="4400488" y="1017448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Database Schema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99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separate connection strings for each module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=MyCrmDb2;User Id=</a:t>
            </a:r>
            <a:r>
              <a:rPr lang="tr-TR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_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1q2w3E*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-TR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=MyCrmDb2;User Id=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order_module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tr-TR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abcABC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r>
              <a:rPr lang="tr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access approaches</a:t>
            </a: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only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own schema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/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own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 &amp;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Read-only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access to others</a:t>
            </a:r>
            <a:endParaRPr lang="en-US" sz="1800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25424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4985191" cy="397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build,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backup the database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make multi-module table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</a:t>
            </a: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ensure database level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 modularity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a module may require change on others (on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read-only access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use the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DBMS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Scaling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independently for a module is not possible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0F373B-5923-CE8C-9C60-01023EC39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8670"/>
            <a:ext cx="3425309" cy="27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0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SEPARATE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4908455" cy="39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isolation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DBMS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independently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ready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prepare multi-module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ensure database level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set up,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backup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: Separate databases only when needed!</a:t>
            </a:r>
            <a:endParaRPr sz="1600" dirty="0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6C8356-E528-AD5A-286F-B236EC1AA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5360"/>
            <a:ext cx="3425309" cy="267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9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426408-680E-8D05-0AB1-B2147C8F6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30" y="988375"/>
            <a:ext cx="7188540" cy="2116671"/>
          </a:xfrm>
          <a:prstGeom prst="rect">
            <a:avLst/>
          </a:prstGeom>
        </p:spPr>
      </p:pic>
      <p:sp>
        <p:nvSpPr>
          <p:cNvPr id="2" name="Google Shape;68;p2">
            <a:extLst>
              <a:ext uri="{FF2B5EF4-FFF2-40B4-BE49-F238E27FC236}">
                <a16:creationId xmlns:a16="http://schemas.microsoft.com/office/drawing/2014/main" id="{65527B7B-1F6E-DA07-7DE9-8644A1AF8FD2}"/>
              </a:ext>
            </a:extLst>
          </p:cNvPr>
          <p:cNvSpPr txBox="1"/>
          <p:nvPr/>
        </p:nvSpPr>
        <p:spPr>
          <a:xfrm>
            <a:off x="977730" y="3398293"/>
            <a:ext cx="7188540" cy="1023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</a:t>
            </a:r>
            <a:r>
              <a:rPr lang="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Solution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(Separate) Solutions</a:t>
            </a:r>
            <a:endParaRPr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65076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SOLUTION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" name="Google Shape;68;p2">
            <a:extLst>
              <a:ext uri="{FF2B5EF4-FFF2-40B4-BE49-F238E27FC236}">
                <a16:creationId xmlns:a16="http://schemas.microsoft.com/office/drawing/2014/main" id="{44690227-866A-76C1-EBC7-CF5F1B333B4D}"/>
              </a:ext>
            </a:extLst>
          </p:cNvPr>
          <p:cNvSpPr txBox="1"/>
          <p:nvPr/>
        </p:nvSpPr>
        <p:spPr>
          <a:xfrm>
            <a:off x="3221831" y="823275"/>
            <a:ext cx="5495244" cy="3421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faster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develop and test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catch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for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if a developer working on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F37931-B27B-D10B-E09F-987FD1201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23275"/>
            <a:ext cx="2559163" cy="392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7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MULTIPLE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SOLUTIONS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BCF9C-DE88-62F8-3533-054CC5B81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062" y="2579535"/>
            <a:ext cx="2047875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7593A-01CF-910B-3DDB-C74DBF3D5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077" y="1112128"/>
            <a:ext cx="2495550" cy="590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3AC55B-0630-8CA8-1564-BE04F305B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48" y="1131178"/>
            <a:ext cx="2466975" cy="561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C4F4C8-DDAF-9C9B-C92C-163736AB82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4225" y="1112128"/>
            <a:ext cx="2495550" cy="58102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BC0EBD-4001-B3FC-17C0-3BD53541A365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1779436" y="1693153"/>
            <a:ext cx="2271957" cy="90067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9EF436-AF76-A680-AFBD-E7FA1FCE7867}"/>
              </a:ext>
            </a:extLst>
          </p:cNvPr>
          <p:cNvCxnSpPr>
            <a:cxnSpLocks/>
            <a:stCxn id="3" idx="0"/>
            <a:endCxn id="12" idx="2"/>
          </p:cNvCxnSpPr>
          <p:nvPr/>
        </p:nvCxnSpPr>
        <p:spPr>
          <a:xfrm flipV="1">
            <a:off x="4572000" y="1693153"/>
            <a:ext cx="0" cy="88638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3661D8-6B10-D4F1-6947-AF306A40659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045886" y="1702678"/>
            <a:ext cx="2332966" cy="891145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50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 vs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Monorepos can help improve your productivity. Here's how | Voiceflow">
            <a:extLst>
              <a:ext uri="{FF2B5EF4-FFF2-40B4-BE49-F238E27FC236}">
                <a16:creationId xmlns:a16="http://schemas.microsoft.com/office/drawing/2014/main" id="{A2A6A85C-69A8-EE67-9D61-C60093DC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147" y="995235"/>
            <a:ext cx="6033705" cy="315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186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MONOREPO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426781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a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Git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package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references (dependencies)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same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changes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immediately 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to 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new features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detect and fix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develop, version, test and deploy cycle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developer work on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frequently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changing,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well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integrated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Suggested for majority of projects, especially in the </a:t>
            </a: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early stages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42E2B8-CD66-C0D4-B7CA-7697AE88F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001" y="990600"/>
            <a:ext cx="30194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0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6" y="823275"/>
            <a:ext cx="5433454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Every module located in a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Git repositories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package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(NuGet, NPM, etc) references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separately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more focused development for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Wait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depended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Deal with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 &amp; backward compability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 develop, test and deploy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Many teams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(or departments) specialized on different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mature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boundaries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stable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integration is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Considering to move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soon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2EFE16-0EE3-2167-66CC-1AEF44557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525" y="990600"/>
            <a:ext cx="30099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4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 DEVELOPER’S JOURNEY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B5DC4-323E-E171-BDD7-A96DE543B025}"/>
              </a:ext>
            </a:extLst>
          </p:cNvPr>
          <p:cNvSpPr txBox="1"/>
          <p:nvPr/>
        </p:nvSpPr>
        <p:spPr>
          <a:xfrm>
            <a:off x="523856" y="1450065"/>
            <a:ext cx="1374094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int </a:t>
            </a: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main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()</a:t>
            </a:r>
            <a:b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“Hello World”</a:t>
            </a:r>
          </a:p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FDC23F-DB79-9D6B-81F9-C9C1EB018AFE}"/>
              </a:ext>
            </a:extLst>
          </p:cNvPr>
          <p:cNvSpPr txBox="1"/>
          <p:nvPr/>
        </p:nvSpPr>
        <p:spPr>
          <a:xfrm>
            <a:off x="2131931" y="1450065"/>
            <a:ext cx="1633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multiple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62B1A4-8C57-96CC-D384-A6064816E7FA}"/>
              </a:ext>
            </a:extLst>
          </p:cNvPr>
          <p:cNvSpPr txBox="1"/>
          <p:nvPr/>
        </p:nvSpPr>
        <p:spPr>
          <a:xfrm>
            <a:off x="4379169" y="1445912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object oriented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340C74-921B-E290-B0C8-2524FC8575A6}"/>
              </a:ext>
            </a:extLst>
          </p:cNvPr>
          <p:cNvSpPr txBox="1"/>
          <p:nvPr/>
        </p:nvSpPr>
        <p:spPr>
          <a:xfrm>
            <a:off x="6764933" y="1445912"/>
            <a:ext cx="1457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single-layer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web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89B5AB-74AB-A620-8157-9794ECB70B4C}"/>
              </a:ext>
            </a:extLst>
          </p:cNvPr>
          <p:cNvSpPr txBox="1"/>
          <p:nvPr/>
        </p:nvSpPr>
        <p:spPr>
          <a:xfrm>
            <a:off x="523856" y="3904197"/>
            <a:ext cx="1806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n-layer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1D49A7-ED0E-1D69-50C5-286BCDC7F7BA}"/>
              </a:ext>
            </a:extLst>
          </p:cNvPr>
          <p:cNvSpPr txBox="1"/>
          <p:nvPr/>
        </p:nvSpPr>
        <p:spPr>
          <a:xfrm>
            <a:off x="3055046" y="3904197"/>
            <a:ext cx="1620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modular monolith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562652-71C0-1AE6-DFF5-F0102A9F205C}"/>
              </a:ext>
            </a:extLst>
          </p:cNvPr>
          <p:cNvSpPr txBox="1"/>
          <p:nvPr/>
        </p:nvSpPr>
        <p:spPr>
          <a:xfrm>
            <a:off x="5420807" y="3904066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microservices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B1F83-F347-E701-749A-685B8E5C5681}"/>
              </a:ext>
            </a:extLst>
          </p:cNvPr>
          <p:cNvSpPr txBox="1"/>
          <p:nvPr/>
        </p:nvSpPr>
        <p:spPr>
          <a:xfrm>
            <a:off x="523856" y="926846"/>
            <a:ext cx="8899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Language</a:t>
            </a:r>
            <a:b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int, bool,</a:t>
            </a:r>
            <a:b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if, for, while</a:t>
            </a:r>
            <a:endParaRPr lang="en-US" sz="1000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1B374-187F-F49F-F7F6-44E5AA70DAC4}"/>
              </a:ext>
            </a:extLst>
          </p:cNvPr>
          <p:cNvSpPr txBox="1"/>
          <p:nvPr/>
        </p:nvSpPr>
        <p:spPr>
          <a:xfrm>
            <a:off x="2131931" y="926846"/>
            <a:ext cx="10550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Parameters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Return values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Overload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A1FE8-199F-4825-9776-DAA91D58C5D2}"/>
              </a:ext>
            </a:extLst>
          </p:cNvPr>
          <p:cNvSpPr txBox="1"/>
          <p:nvPr/>
        </p:nvSpPr>
        <p:spPr>
          <a:xfrm>
            <a:off x="4373119" y="778764"/>
            <a:ext cx="1188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Inheritance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Polymorphism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SOLID Principles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Design Patterns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82F1FB-30CB-2950-0F0D-BF7D258B3C1C}"/>
              </a:ext>
            </a:extLst>
          </p:cNvPr>
          <p:cNvSpPr txBox="1"/>
          <p:nvPr/>
        </p:nvSpPr>
        <p:spPr>
          <a:xfrm>
            <a:off x="6764933" y="468342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HTML, CSS, JS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MVC, Razor Pages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Entity Framework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REST API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Databases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Authentication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7F2D2-4080-307E-7BE4-69B2987D6241}"/>
              </a:ext>
            </a:extLst>
          </p:cNvPr>
          <p:cNvSpPr txBox="1"/>
          <p:nvPr/>
        </p:nvSpPr>
        <p:spPr>
          <a:xfrm>
            <a:off x="523856" y="4137959"/>
            <a:ext cx="160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Clean Architecture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Driven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58F888-6960-51BF-E128-B71D47FDA7FF}"/>
              </a:ext>
            </a:extLst>
          </p:cNvPr>
          <p:cNvSpPr txBox="1"/>
          <p:nvPr/>
        </p:nvSpPr>
        <p:spPr>
          <a:xfrm>
            <a:off x="3055046" y="4137959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Bounded Contexts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Integration Patterns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B89B03-0BB0-EC72-37EE-A6A1FBB34211}"/>
              </a:ext>
            </a:extLst>
          </p:cNvPr>
          <p:cNvSpPr txBox="1"/>
          <p:nvPr/>
        </p:nvSpPr>
        <p:spPr>
          <a:xfrm>
            <a:off x="5420807" y="4138028"/>
            <a:ext cx="179568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Docker, Kubernetes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API Gateway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Communication Patterns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Distributed Transactions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DevOps</a:t>
            </a:r>
          </a:p>
        </p:txBody>
      </p:sp>
      <p:pic>
        <p:nvPicPr>
          <p:cNvPr id="1030" name="Picture 6" descr="OOP Inheritance &amp; Polymorphism - Java Programming Tutorial">
            <a:extLst>
              <a:ext uri="{FF2B5EF4-FFF2-40B4-BE49-F238E27FC236}">
                <a16:creationId xmlns:a16="http://schemas.microsoft.com/office/drawing/2014/main" id="{6BA12318-652D-E57E-300F-15880A8BC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164" y="1883063"/>
            <a:ext cx="1450121" cy="80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F6B8AD-9B9D-E681-278F-DDA5C60E8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115" y="3126287"/>
            <a:ext cx="740335" cy="7777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01E13A-64BE-A711-A351-1E1D293D7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3509" y="3126287"/>
            <a:ext cx="825597" cy="7952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1278F2E-BC42-8C6A-2196-2F6D3F411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5617" y="1883063"/>
            <a:ext cx="1119828" cy="797435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A44164-B497-9BFD-CCB4-91B758AD226E}"/>
              </a:ext>
            </a:extLst>
          </p:cNvPr>
          <p:cNvCxnSpPr>
            <a:cxnSpLocks/>
          </p:cNvCxnSpPr>
          <p:nvPr/>
        </p:nvCxnSpPr>
        <p:spPr>
          <a:xfrm>
            <a:off x="1500405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C84D5AF-52D5-073B-1B82-1ABA035E58C3}"/>
              </a:ext>
            </a:extLst>
          </p:cNvPr>
          <p:cNvCxnSpPr>
            <a:cxnSpLocks/>
          </p:cNvCxnSpPr>
          <p:nvPr/>
        </p:nvCxnSpPr>
        <p:spPr>
          <a:xfrm>
            <a:off x="3781384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C4115D-14C0-D30C-B3BF-95E91DBCC248}"/>
              </a:ext>
            </a:extLst>
          </p:cNvPr>
          <p:cNvCxnSpPr>
            <a:cxnSpLocks/>
          </p:cNvCxnSpPr>
          <p:nvPr/>
        </p:nvCxnSpPr>
        <p:spPr>
          <a:xfrm>
            <a:off x="5795285" y="1588564"/>
            <a:ext cx="893568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8A5B0E4-6312-AE5E-96A6-5EEB0BB8CB1D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328742" y="4042565"/>
            <a:ext cx="726304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C75A90B-8A24-ED09-FD05-27E35D16657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676003" y="4042565"/>
            <a:ext cx="722458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49CA80ED-51AB-F788-5983-E12523B4F24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H="1">
            <a:off x="523856" y="1676745"/>
            <a:ext cx="7698527" cy="2365952"/>
          </a:xfrm>
          <a:prstGeom prst="bentConnector5">
            <a:avLst>
              <a:gd name="adj1" fmla="val -2969"/>
              <a:gd name="adj2" fmla="val 51951"/>
              <a:gd name="adj3" fmla="val 102969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452D6AC1-4290-0D13-1086-0C91D3A730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4207" y="1745508"/>
            <a:ext cx="1471160" cy="68116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8464675-D0D4-2E91-D925-7E7A341AE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89" y="3155532"/>
            <a:ext cx="634507" cy="80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F3F3CC7-1759-FBA8-3210-AC2ADE17BA5C}"/>
              </a:ext>
            </a:extLst>
          </p:cNvPr>
          <p:cNvCxnSpPr>
            <a:cxnSpLocks/>
            <a:endCxn id="14" idx="2"/>
          </p:cNvCxnSpPr>
          <p:nvPr/>
        </p:nvCxnSpPr>
        <p:spPr>
          <a:xfrm rot="10800000">
            <a:off x="3781367" y="4538070"/>
            <a:ext cx="1639440" cy="237131"/>
          </a:xfrm>
          <a:prstGeom prst="bentConnector2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055FEAB-CB2D-59AC-7B51-4877CCDAD47A}"/>
              </a:ext>
            </a:extLst>
          </p:cNvPr>
          <p:cNvCxnSpPr>
            <a:cxnSpLocks/>
            <a:endCxn id="13" idx="2"/>
          </p:cNvCxnSpPr>
          <p:nvPr/>
        </p:nvCxnSpPr>
        <p:spPr>
          <a:xfrm rot="10800000">
            <a:off x="1324717" y="4538069"/>
            <a:ext cx="4096090" cy="324420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99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STRUCTURE: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SUGGESTIONS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Always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begin with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Single solution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Once the module count and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 size increases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Preparing to a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migration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Repository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  <a:endParaRPr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38217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USER INTERFACE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ARCHITECTURE OPTIONS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(Unified) UI Layer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Based Modular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Approach</a:t>
            </a:r>
            <a:endParaRPr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94503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SINGLE /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UNIFIED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LAYER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only define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</a:t>
            </a: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contains all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pages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components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create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Simple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Ignores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modularity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on UI level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Notes: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Still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for microservice migration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26AB80-75D1-19D3-B0D7-24D878F4B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3" y="823275"/>
            <a:ext cx="2296252" cy="352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4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their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own UI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 and components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brings them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simple UI pages/components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build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9F0CF-0F11-A062-EE93-50B089602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301" y="823274"/>
            <a:ext cx="1992774" cy="353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7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COMPONENT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BASED MODULAR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097A33E-D188-4D77-BB6F-2C0C9233920D}"/>
              </a:ext>
            </a:extLst>
          </p:cNvPr>
          <p:cNvSpPr txBox="1"/>
          <p:nvPr/>
        </p:nvSpPr>
        <p:spPr>
          <a:xfrm>
            <a:off x="306576" y="823275"/>
            <a:ext cx="30973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Catalog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Stock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Basket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Ratings / Reviews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Shipping / Delivery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Related / Suggested Items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Search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account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5E11F9-86D1-3B8F-53ED-E7DD1904B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972" y="823275"/>
            <a:ext cx="547762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2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HYBRID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can define their own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User management, audit logging, 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contains pages that uses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Reports, dashboards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host application (or other modules)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them</a:t>
            </a:r>
          </a:p>
        </p:txBody>
      </p:sp>
    </p:spTree>
    <p:extLst>
      <p:ext uri="{BB962C8B-B14F-4D97-AF65-F5344CB8AC3E}">
        <p14:creationId xmlns:p14="http://schemas.microsoft.com/office/powerpoint/2010/main" val="322579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4571999" y="1620640"/>
            <a:ext cx="4145075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INTEGRATING</a:t>
            </a:r>
            <a:b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 MODULES</a:t>
            </a:r>
            <a:endParaRPr sz="36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608044-9C42-EC1D-B009-7922D8588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59" y="360218"/>
            <a:ext cx="4423064" cy="442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86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PACKAGE 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69844C-3FEE-084A-A237-800F78B3F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23274"/>
            <a:ext cx="2640740" cy="39204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68;p2">
            <a:extLst>
              <a:ext uri="{FF2B5EF4-FFF2-40B4-BE49-F238E27FC236}">
                <a16:creationId xmlns:a16="http://schemas.microsoft.com/office/drawing/2014/main" id="{04B7A580-FD70-40CB-62F3-9F06D3CD92C7}"/>
              </a:ext>
            </a:extLst>
          </p:cNvPr>
          <p:cNvSpPr txBox="1"/>
          <p:nvPr/>
        </p:nvSpPr>
        <p:spPr>
          <a:xfrm>
            <a:off x="3338945" y="827440"/>
            <a:ext cx="549848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MyCrm.Ordering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-&gt; Implementation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Entities, Repositories, Services, etc..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-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MyCrm.Ordering.Contracts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-&gt; Interface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 interface, DTOs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 definitions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Enums, constants, etc..</a:t>
            </a:r>
            <a:endParaRPr lang="en-US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786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DEPENDENCIES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(ON CONTRACTS)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7CC27-CA21-EAA4-3EDC-BC8A2A59B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92" y="1747232"/>
            <a:ext cx="1828800" cy="561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6C4174-144A-8477-150A-760EE7FDD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5543" y="1747232"/>
            <a:ext cx="1876425" cy="581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6ABFE0-0CB9-BF22-04C4-47871ADE3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5519" y="1747232"/>
            <a:ext cx="1905000" cy="5905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230E95-2496-8623-F1A7-4C85D2AC3AEB}"/>
              </a:ext>
            </a:extLst>
          </p:cNvPr>
          <p:cNvCxnSpPr/>
          <p:nvPr/>
        </p:nvCxnSpPr>
        <p:spPr>
          <a:xfrm flipH="1">
            <a:off x="2445101" y="2028219"/>
            <a:ext cx="1085222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0BFC69-117A-E4FF-FE3C-5CBA4C093F15}"/>
              </a:ext>
            </a:extLst>
          </p:cNvPr>
          <p:cNvCxnSpPr/>
          <p:nvPr/>
        </p:nvCxnSpPr>
        <p:spPr>
          <a:xfrm>
            <a:off x="4655738" y="2028219"/>
            <a:ext cx="1564193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13041F-6210-9562-E2D0-3E8756541354}"/>
              </a:ext>
            </a:extLst>
          </p:cNvPr>
          <p:cNvCxnSpPr/>
          <p:nvPr/>
        </p:nvCxnSpPr>
        <p:spPr>
          <a:xfrm>
            <a:off x="1932635" y="2028219"/>
            <a:ext cx="1597688" cy="179070"/>
          </a:xfrm>
          <a:prstGeom prst="straightConnector1">
            <a:avLst/>
          </a:prstGeom>
          <a:ln w="254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68;p2">
            <a:extLst>
              <a:ext uri="{FF2B5EF4-FFF2-40B4-BE49-F238E27FC236}">
                <a16:creationId xmlns:a16="http://schemas.microsoft.com/office/drawing/2014/main" id="{9DD9C88D-4698-4D08-D275-DDD71CD4E201}"/>
              </a:ext>
            </a:extLst>
          </p:cNvPr>
          <p:cNvSpPr txBox="1"/>
          <p:nvPr/>
        </p:nvSpPr>
        <p:spPr>
          <a:xfrm>
            <a:off x="306575" y="2679561"/>
            <a:ext cx="8410500" cy="1721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Module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IProductService.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CheckStockCount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(id)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Module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IPaymentService.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CreatePaymentRequest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(…)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 module 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-&gt; 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Subscribe to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OrderPlaced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&amp; 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OrderCanceled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events</a:t>
            </a:r>
            <a:endParaRPr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80925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DEPENDENCIES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(ON IMPLEMENTATION)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1801095"/>
            <a:ext cx="8410500" cy="2893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Able to directly perform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 queries</a:t>
            </a:r>
            <a:b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</a:t>
            </a:r>
            <a:r>
              <a:rPr lang="tr-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data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the target module</a:t>
            </a: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Leak of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abstractions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modularity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Limitations: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not separate to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later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not separate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later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Exception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b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module </a:t>
            </a:r>
            <a:r>
              <a:rPr lang="tr-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extends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other one (Ordering.Enterprise -&gt; Ordering.Basic)</a:t>
            </a: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5D3D56-E7BE-F6EF-6581-2C6146082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436" y="1017239"/>
            <a:ext cx="1828800" cy="561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B87B90-B474-F0B8-6212-BD0E375D4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25" y="1017239"/>
            <a:ext cx="1876425" cy="58102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A01337E-7526-905B-00A7-BA6ABF07E1AE}"/>
              </a:ext>
            </a:extLst>
          </p:cNvPr>
          <p:cNvCxnSpPr/>
          <p:nvPr/>
        </p:nvCxnSpPr>
        <p:spPr>
          <a:xfrm>
            <a:off x="1845243" y="1298226"/>
            <a:ext cx="1641397" cy="0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67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HALİL İBRAHİM KALKAN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91B28DD-BD95-3BDC-0761-C7DB2ED29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0" y="2428530"/>
            <a:ext cx="1962431" cy="480059"/>
          </a:xfrm>
          <a:prstGeom prst="rect">
            <a:avLst/>
          </a:prstGeom>
        </p:spPr>
      </p:pic>
      <p:pic>
        <p:nvPicPr>
          <p:cNvPr id="3" name="Picture 2" descr="Logo&#10;&#10;Description automatically generated with low confidence">
            <a:extLst>
              <a:ext uri="{FF2B5EF4-FFF2-40B4-BE49-F238E27FC236}">
                <a16:creationId xmlns:a16="http://schemas.microsoft.com/office/drawing/2014/main" id="{C463AD08-2CB3-B48A-A2F4-E22C3E16D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0" y="3013667"/>
            <a:ext cx="1394484" cy="480059"/>
          </a:xfrm>
          <a:prstGeom prst="rect">
            <a:avLst/>
          </a:prstGeom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53EEB0CF-31F4-676D-13D9-36A858141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207099"/>
            <a:ext cx="480059" cy="480059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B6E67BE-F4FF-6816-48EE-E0FACFE5F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770487"/>
            <a:ext cx="476451" cy="476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1E647-89B6-503C-37A7-A870F3240908}"/>
              </a:ext>
            </a:extLst>
          </p:cNvPr>
          <p:cNvSpPr txBox="1"/>
          <p:nvPr/>
        </p:nvSpPr>
        <p:spPr>
          <a:xfrm>
            <a:off x="919701" y="130862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3E97A-3291-D60F-C3D5-39380D125C3F}"/>
              </a:ext>
            </a:extLst>
          </p:cNvPr>
          <p:cNvSpPr txBox="1"/>
          <p:nvPr/>
        </p:nvSpPr>
        <p:spPr>
          <a:xfrm>
            <a:off x="882013" y="1870212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867D5-5040-A228-5132-E2C5B91B579B}"/>
              </a:ext>
            </a:extLst>
          </p:cNvPr>
          <p:cNvSpPr txBox="1"/>
          <p:nvPr/>
        </p:nvSpPr>
        <p:spPr>
          <a:xfrm>
            <a:off x="2416199" y="2566709"/>
            <a:ext cx="6727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09D83-A2EE-82C6-9BB6-80FFA99E632F}"/>
              </a:ext>
            </a:extLst>
          </p:cNvPr>
          <p:cNvSpPr txBox="1"/>
          <p:nvPr/>
        </p:nvSpPr>
        <p:spPr>
          <a:xfrm>
            <a:off x="1792235" y="3137235"/>
            <a:ext cx="7351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7B0E3F-8636-5884-3B77-354E3E325C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3560715"/>
            <a:ext cx="476451" cy="4764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E088C6-18B3-836D-CA86-FD6F64C32958}"/>
              </a:ext>
            </a:extLst>
          </p:cNvPr>
          <p:cNvSpPr txBox="1"/>
          <p:nvPr/>
        </p:nvSpPr>
        <p:spPr>
          <a:xfrm>
            <a:off x="878405" y="3559856"/>
            <a:ext cx="5140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3A0D5F35-8046-C3C1-82BF-D62DE53B83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4" y="4178378"/>
            <a:ext cx="476451" cy="476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22344E-3EE5-D2D5-CD15-576DB500BDAB}"/>
              </a:ext>
            </a:extLst>
          </p:cNvPr>
          <p:cNvSpPr txBox="1"/>
          <p:nvPr/>
        </p:nvSpPr>
        <p:spPr>
          <a:xfrm>
            <a:off x="850825" y="4187822"/>
            <a:ext cx="8415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sz="1200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sz="1200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sz="1200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073ED8-9F1F-FF36-8C0F-BEE7DF98ABBB}"/>
              </a:ext>
            </a:extLst>
          </p:cNvPr>
          <p:cNvSpPr txBox="1"/>
          <p:nvPr/>
        </p:nvSpPr>
        <p:spPr>
          <a:xfrm>
            <a:off x="919701" y="87229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sz="12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15" name="Picture 4" descr="Div Coding icon PNG and SVG Vector Free Download">
            <a:extLst>
              <a:ext uri="{FF2B5EF4-FFF2-40B4-BE49-F238E27FC236}">
                <a16:creationId xmlns:a16="http://schemas.microsoft.com/office/drawing/2014/main" id="{F3117412-A21B-D896-4400-71EEA1D82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4" y="732307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298ED9-C31D-C46B-26E2-F1AFD435F5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2245" y="225187"/>
            <a:ext cx="1875180" cy="4191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COMMUNICATION PATTERNS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37958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26A7CC-C5A5-727A-6504-7A5409BF8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495" y="823275"/>
            <a:ext cx="3508580" cy="350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2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9F6BF0AB-6184-940B-A433-A44D0A6AAB83}"/>
              </a:ext>
            </a:extLst>
          </p:cNvPr>
          <p:cNvSpPr/>
          <p:nvPr/>
        </p:nvSpPr>
        <p:spPr>
          <a:xfrm>
            <a:off x="5543341" y="1965813"/>
            <a:ext cx="3051349" cy="12118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monolith host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(single process)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SERVICES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904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for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query 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caching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if possible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Do not reuse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 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for integration purposes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Authorization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Caching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Localization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DTO properties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Single responsibility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!</a:t>
            </a:r>
            <a:endParaRPr lang="en-US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672C82-9D98-5206-6846-468F39E20540}"/>
              </a:ext>
            </a:extLst>
          </p:cNvPr>
          <p:cNvSpPr/>
          <p:nvPr/>
        </p:nvSpPr>
        <p:spPr>
          <a:xfrm>
            <a:off x="5739426" y="2220033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Ordering Module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75339FA-8C9E-5172-BC5F-0E6B633B591E}"/>
              </a:ext>
            </a:extLst>
          </p:cNvPr>
          <p:cNvSpPr/>
          <p:nvPr/>
        </p:nvSpPr>
        <p:spPr>
          <a:xfrm>
            <a:off x="7542810" y="2220032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Catalog Module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5DB7C98-1375-C80F-7938-9F07836E3729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 flipV="1">
            <a:off x="6531428" y="2427868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204B52B-F7B2-34E2-0190-2BC640850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55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F77A3D9-12B7-FD09-F8EA-2E9864E148C8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>
          <a:xfrm>
            <a:off x="7938811" y="2635703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2ADB9BD-B1DE-43D7-C1AD-FD93F2C03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71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829771B-C92E-FBC5-714A-701BD61C8D03}"/>
              </a:ext>
            </a:extLst>
          </p:cNvPr>
          <p:cNvCxnSpPr>
            <a:cxnSpLocks/>
            <a:stCxn id="40" idx="2"/>
            <a:endCxn id="48" idx="0"/>
          </p:cNvCxnSpPr>
          <p:nvPr/>
        </p:nvCxnSpPr>
        <p:spPr>
          <a:xfrm>
            <a:off x="6135427" y="2635704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E1F351E-8070-C368-0364-B3D603CBD22D}"/>
              </a:ext>
            </a:extLst>
          </p:cNvPr>
          <p:cNvSpPr txBox="1"/>
          <p:nvPr/>
        </p:nvSpPr>
        <p:spPr>
          <a:xfrm>
            <a:off x="5752949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5CF03E5-492D-B98F-860A-CDBCF7EF5362}"/>
              </a:ext>
            </a:extLst>
          </p:cNvPr>
          <p:cNvSpPr txBox="1"/>
          <p:nvPr/>
        </p:nvSpPr>
        <p:spPr>
          <a:xfrm>
            <a:off x="7559805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75F2B35-D8BE-9EB9-0767-CF712A68A885}"/>
              </a:ext>
            </a:extLst>
          </p:cNvPr>
          <p:cNvSpPr/>
          <p:nvPr/>
        </p:nvSpPr>
        <p:spPr>
          <a:xfrm>
            <a:off x="5543341" y="986224"/>
            <a:ext cx="3051349" cy="3100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UI Application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E63D38D-43B5-FEB2-D9D6-BA470E47A79E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135427" y="1296297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7B46A1C-AFD5-1255-4192-E85D8A79038C}"/>
              </a:ext>
            </a:extLst>
          </p:cNvPr>
          <p:cNvSpPr txBox="1"/>
          <p:nvPr/>
        </p:nvSpPr>
        <p:spPr>
          <a:xfrm>
            <a:off x="6495361" y="2189497"/>
            <a:ext cx="976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query stock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B528C4C-A6FA-DE8C-3EB4-46D3ABA02858}"/>
              </a:ext>
            </a:extLst>
          </p:cNvPr>
          <p:cNvSpPr txBox="1"/>
          <p:nvPr/>
        </p:nvSpPr>
        <p:spPr>
          <a:xfrm>
            <a:off x="6099051" y="1432354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301726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3E32AE-2221-7B45-3DEC-F77B648E9763}"/>
              </a:ext>
            </a:extLst>
          </p:cNvPr>
          <p:cNvSpPr/>
          <p:nvPr/>
        </p:nvSpPr>
        <p:spPr>
          <a:xfrm>
            <a:off x="381837" y="1635268"/>
            <a:ext cx="8299939" cy="2597692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Ordering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3AE926-2DE9-36B3-E90C-EEF7FF07F879}"/>
              </a:ext>
            </a:extLst>
          </p:cNvPr>
          <p:cNvSpPr/>
          <p:nvPr/>
        </p:nvSpPr>
        <p:spPr>
          <a:xfrm>
            <a:off x="381837" y="867508"/>
            <a:ext cx="8299939" cy="633046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Catalog</a:t>
            </a:r>
            <a:r>
              <a:rPr lang="en-US" sz="2000" dirty="0">
                <a:solidFill>
                  <a:schemeClr val="tx1"/>
                </a:solidFill>
              </a:rPr>
              <a:t> Module (contract)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SERVICES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EXAMPLE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7E1D54-7352-BD76-1FF2-038A39EBD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78" y="1680121"/>
            <a:ext cx="5067719" cy="2525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A4590-5582-90BE-E64D-10B66B2E8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635" y="910541"/>
            <a:ext cx="3362848" cy="54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4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INTGRATION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EVENTS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07661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side effects</a:t>
            </a:r>
            <a:b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i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(a change triggers another change in other modules)</a:t>
            </a:r>
            <a:endParaRPr lang="tr-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One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publisher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subscriber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146B40-B007-0671-B42F-2C298AE8E478}"/>
              </a:ext>
            </a:extLst>
          </p:cNvPr>
          <p:cNvSpPr/>
          <p:nvPr/>
        </p:nvSpPr>
        <p:spPr>
          <a:xfrm>
            <a:off x="5543341" y="1965813"/>
            <a:ext cx="3051349" cy="12118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monolith host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(single process)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D08A4-A290-9AC0-C249-CB58BD587B91}"/>
              </a:ext>
            </a:extLst>
          </p:cNvPr>
          <p:cNvSpPr/>
          <p:nvPr/>
        </p:nvSpPr>
        <p:spPr>
          <a:xfrm>
            <a:off x="5739426" y="2220033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Ordering Module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C2E602-B83C-FBB4-F6E9-2902556E02D7}"/>
              </a:ext>
            </a:extLst>
          </p:cNvPr>
          <p:cNvSpPr/>
          <p:nvPr/>
        </p:nvSpPr>
        <p:spPr>
          <a:xfrm>
            <a:off x="7542810" y="2220032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Catalog Module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C6BA8E-8EEA-0C1F-C2AC-025FB66D7BDC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6531428" y="2427868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3784CAA-5CE7-D82C-5E5B-8B6346E03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55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17F8BB-CAB2-7537-C816-8BA57D85376C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7938811" y="2635703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026A169-E240-ED0D-B79B-3AE2D8898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71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77CD04-93F9-B400-416D-535802FC2636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6135427" y="2635704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FF4CB8B-FE1B-3DD9-B819-12EB87678416}"/>
              </a:ext>
            </a:extLst>
          </p:cNvPr>
          <p:cNvSpPr txBox="1"/>
          <p:nvPr/>
        </p:nvSpPr>
        <p:spPr>
          <a:xfrm>
            <a:off x="5752949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6E785B-34A7-5C16-EE7D-65DF17C0C2AA}"/>
              </a:ext>
            </a:extLst>
          </p:cNvPr>
          <p:cNvSpPr txBox="1"/>
          <p:nvPr/>
        </p:nvSpPr>
        <p:spPr>
          <a:xfrm>
            <a:off x="7559805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EFF921-A213-1624-7E97-52BB85BFEF0E}"/>
              </a:ext>
            </a:extLst>
          </p:cNvPr>
          <p:cNvSpPr/>
          <p:nvPr/>
        </p:nvSpPr>
        <p:spPr>
          <a:xfrm>
            <a:off x="5543341" y="986224"/>
            <a:ext cx="3051349" cy="3100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UI Application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18456C-1689-6657-46E9-511041DBB9B1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6135427" y="1296297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26A1E42-ADA4-6D13-4D02-2FEB5FFBFBBF}"/>
              </a:ext>
            </a:extLst>
          </p:cNvPr>
          <p:cNvSpPr txBox="1"/>
          <p:nvPr/>
        </p:nvSpPr>
        <p:spPr>
          <a:xfrm>
            <a:off x="6517902" y="1984082"/>
            <a:ext cx="10230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100" b="1" i="1" dirty="0">
                <a:solidFill>
                  <a:schemeClr val="tx1"/>
                </a:solidFill>
              </a:rPr>
              <a:t>event</a:t>
            </a:r>
            <a:br>
              <a:rPr lang="tr-TR" sz="1100" b="1" i="1" dirty="0">
                <a:solidFill>
                  <a:schemeClr val="tx1"/>
                </a:solidFill>
              </a:rPr>
            </a:br>
            <a:r>
              <a:rPr lang="tr-TR" sz="1100" b="1" dirty="0">
                <a:solidFill>
                  <a:schemeClr val="tx1"/>
                </a:solidFill>
              </a:rPr>
              <a:t>OrderPlaced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73CC2D-D0CC-6321-39F2-D868FAF0CA80}"/>
              </a:ext>
            </a:extLst>
          </p:cNvPr>
          <p:cNvSpPr txBox="1"/>
          <p:nvPr/>
        </p:nvSpPr>
        <p:spPr>
          <a:xfrm>
            <a:off x="6099051" y="1432354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213011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D612A9B-94FF-C39B-EC22-1334F01EF335}"/>
              </a:ext>
            </a:extLst>
          </p:cNvPr>
          <p:cNvSpPr/>
          <p:nvPr/>
        </p:nvSpPr>
        <p:spPr>
          <a:xfrm>
            <a:off x="381837" y="823275"/>
            <a:ext cx="8299939" cy="2341527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Ordering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61A922-0374-F5F1-FC39-3530EE09E4AE}"/>
              </a:ext>
            </a:extLst>
          </p:cNvPr>
          <p:cNvSpPr/>
          <p:nvPr/>
        </p:nvSpPr>
        <p:spPr>
          <a:xfrm>
            <a:off x="381837" y="3303849"/>
            <a:ext cx="8299939" cy="1081266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Catalog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INTGRATION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EVENTS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EXAMPLE</a:t>
            </a:r>
            <a:endParaRPr lang="en-US"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0A934-DF84-AF2D-BBB8-CEF032BE8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43297"/>
            <a:ext cx="4211580" cy="2294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C23130-F075-6029-47DE-8C586A336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25" y="3354102"/>
            <a:ext cx="5172941" cy="98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WHICH ARCHITECTURE..?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8E97BF-E5BE-D7AA-C229-3BB42C173C65}"/>
              </a:ext>
            </a:extLst>
          </p:cNvPr>
          <p:cNvSpPr txBox="1"/>
          <p:nvPr/>
        </p:nvSpPr>
        <p:spPr>
          <a:xfrm>
            <a:off x="386210" y="1975938"/>
            <a:ext cx="13227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single-layer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473B84-BE8E-F949-AF42-F0C802F09DFB}"/>
              </a:ext>
            </a:extLst>
          </p:cNvPr>
          <p:cNvSpPr txBox="1"/>
          <p:nvPr/>
        </p:nvSpPr>
        <p:spPr>
          <a:xfrm>
            <a:off x="1845995" y="1975938"/>
            <a:ext cx="2076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n-layer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F413FA-29EE-9FD3-AD65-426040C334C8}"/>
              </a:ext>
            </a:extLst>
          </p:cNvPr>
          <p:cNvSpPr txBox="1"/>
          <p:nvPr/>
        </p:nvSpPr>
        <p:spPr>
          <a:xfrm>
            <a:off x="4000916" y="1965192"/>
            <a:ext cx="1858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modular monolith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502D9B-2612-7847-9C42-14A908C7F1A9}"/>
              </a:ext>
            </a:extLst>
          </p:cNvPr>
          <p:cNvSpPr txBox="1"/>
          <p:nvPr/>
        </p:nvSpPr>
        <p:spPr>
          <a:xfrm>
            <a:off x="5909114" y="1962590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microservices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EF39D6-05B7-57F2-ADD1-763B26CB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388" y="1154410"/>
            <a:ext cx="740335" cy="777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6069CF-0D42-B153-06BA-97F5A0C4D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6117" y="1167758"/>
            <a:ext cx="825597" cy="795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F81D3E-D4BA-74E0-17CB-ECCAB4734E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94" y="1167758"/>
            <a:ext cx="1119828" cy="79743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4F6E601-7D5C-5888-9D53-49F123CAF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629" y="1173204"/>
            <a:ext cx="634507" cy="80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0E473C-CB07-5F7D-B195-2FB7D60B55DE}"/>
              </a:ext>
            </a:extLst>
          </p:cNvPr>
          <p:cNvSpPr txBox="1"/>
          <p:nvPr/>
        </p:nvSpPr>
        <p:spPr>
          <a:xfrm>
            <a:off x="386210" y="2325084"/>
            <a:ext cx="137569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b="1" dirty="0"/>
              <a:t>Small </a:t>
            </a:r>
            <a:r>
              <a:rPr lang="tr-TR" sz="1100" dirty="0"/>
              <a:t>project</a:t>
            </a:r>
          </a:p>
          <a:p>
            <a:r>
              <a:rPr lang="tr-TR" sz="1100" b="1" dirty="0"/>
              <a:t>Temporary </a:t>
            </a:r>
            <a:r>
              <a:rPr lang="tr-TR" sz="1100" dirty="0"/>
              <a:t>project</a:t>
            </a:r>
          </a:p>
          <a:p>
            <a:r>
              <a:rPr lang="tr-TR" sz="1100" b="1" dirty="0"/>
              <a:t>A few </a:t>
            </a:r>
            <a:r>
              <a:rPr lang="tr-TR" sz="1100" dirty="0"/>
              <a:t>developers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371A08-B203-8551-C8D2-3A41F4A5FEB6}"/>
              </a:ext>
            </a:extLst>
          </p:cNvPr>
          <p:cNvSpPr txBox="1"/>
          <p:nvPr/>
        </p:nvSpPr>
        <p:spPr>
          <a:xfrm>
            <a:off x="1845995" y="2323000"/>
            <a:ext cx="15392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b="1" dirty="0"/>
              <a:t>Middle-size</a:t>
            </a:r>
            <a:r>
              <a:rPr lang="tr-TR" sz="1100" dirty="0"/>
              <a:t> project</a:t>
            </a:r>
          </a:p>
          <a:p>
            <a:r>
              <a:rPr lang="tr-TR" sz="1100" b="1" dirty="0"/>
              <a:t>Long-term </a:t>
            </a:r>
            <a:r>
              <a:rPr lang="tr-TR" sz="1100" dirty="0"/>
              <a:t>project</a:t>
            </a:r>
          </a:p>
          <a:p>
            <a:r>
              <a:rPr lang="tr-TR" sz="1100" b="1" dirty="0"/>
              <a:t>A team</a:t>
            </a:r>
            <a:r>
              <a:rPr lang="tr-TR" sz="1100" dirty="0"/>
              <a:t> of developers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applications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488129-9AE4-B0F0-4179-8887750735DE}"/>
              </a:ext>
            </a:extLst>
          </p:cNvPr>
          <p:cNvSpPr txBox="1"/>
          <p:nvPr/>
        </p:nvSpPr>
        <p:spPr>
          <a:xfrm>
            <a:off x="4000916" y="2322999"/>
            <a:ext cx="1699504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b="1" dirty="0"/>
              <a:t>Complex </a:t>
            </a:r>
            <a:r>
              <a:rPr lang="tr-TR" sz="1100" dirty="0"/>
              <a:t>domain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sub-domains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teams</a:t>
            </a:r>
          </a:p>
          <a:p>
            <a:endParaRPr lang="tr-TR" sz="1100" b="1" dirty="0"/>
          </a:p>
          <a:p>
            <a:r>
              <a:rPr lang="tr-TR" sz="1100" b="1" dirty="0"/>
              <a:t>Scaleable</a:t>
            </a:r>
            <a:r>
              <a:rPr lang="tr-TR" sz="1100" dirty="0"/>
              <a:t> codebase</a:t>
            </a:r>
          </a:p>
          <a:p>
            <a:r>
              <a:rPr lang="tr-TR" sz="1100" dirty="0"/>
              <a:t>Scaleable </a:t>
            </a:r>
            <a:r>
              <a:rPr lang="tr-TR" sz="1100" b="1" dirty="0"/>
              <a:t>performance</a:t>
            </a:r>
            <a:br>
              <a:rPr lang="tr-TR" sz="1100" dirty="0"/>
            </a:br>
            <a:r>
              <a:rPr lang="tr-TR" sz="1100" dirty="0"/>
              <a:t>(</a:t>
            </a:r>
            <a:r>
              <a:rPr lang="tr-TR" sz="1100" i="1" dirty="0"/>
              <a:t>on multiple databases</a:t>
            </a:r>
            <a:r>
              <a:rPr lang="tr-TR" sz="1100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5B6B64-0527-CF6D-B0F9-DBEDDF007AC1}"/>
              </a:ext>
            </a:extLst>
          </p:cNvPr>
          <p:cNvSpPr txBox="1"/>
          <p:nvPr/>
        </p:nvSpPr>
        <p:spPr>
          <a:xfrm>
            <a:off x="5913121" y="2309651"/>
            <a:ext cx="1941557" cy="2292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b="1" dirty="0"/>
              <a:t>Complex </a:t>
            </a:r>
            <a:r>
              <a:rPr lang="tr-TR" sz="1100" dirty="0"/>
              <a:t>domain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sub-domains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teams</a:t>
            </a:r>
          </a:p>
          <a:p>
            <a:r>
              <a:rPr lang="tr-TR" sz="1100" b="1" dirty="0"/>
              <a:t>Large </a:t>
            </a:r>
            <a:r>
              <a:rPr lang="tr-TR" sz="1100" dirty="0"/>
              <a:t>company &amp; budget</a:t>
            </a:r>
          </a:p>
          <a:p>
            <a:r>
              <a:rPr lang="tr-TR" sz="1100" b="1" dirty="0"/>
              <a:t>Devops </a:t>
            </a:r>
            <a:r>
              <a:rPr lang="tr-TR" sz="1100" dirty="0"/>
              <a:t>culture</a:t>
            </a:r>
          </a:p>
          <a:p>
            <a:endParaRPr lang="tr-TR" sz="1100" dirty="0"/>
          </a:p>
          <a:p>
            <a:r>
              <a:rPr lang="tr-TR" sz="1100" b="1" dirty="0"/>
              <a:t>Scaleable</a:t>
            </a:r>
            <a:r>
              <a:rPr lang="tr-TR" sz="1100" dirty="0"/>
              <a:t> codebase</a:t>
            </a:r>
          </a:p>
          <a:p>
            <a:r>
              <a:rPr lang="tr-TR" sz="1100" dirty="0"/>
              <a:t>Scaleable </a:t>
            </a:r>
            <a:r>
              <a:rPr lang="tr-TR" sz="1100" b="1" dirty="0"/>
              <a:t>performance</a:t>
            </a:r>
            <a:endParaRPr lang="tr-TR" sz="1100" dirty="0"/>
          </a:p>
          <a:p>
            <a:r>
              <a:rPr lang="tr-TR" sz="1100" dirty="0"/>
              <a:t>Multiple </a:t>
            </a:r>
            <a:r>
              <a:rPr lang="tr-TR" sz="1100" b="1" dirty="0"/>
              <a:t>technology stacks</a:t>
            </a:r>
            <a:endParaRPr lang="tr-TR" sz="1100" dirty="0"/>
          </a:p>
          <a:p>
            <a:r>
              <a:rPr lang="tr-TR" sz="1100" dirty="0"/>
              <a:t>Targeting </a:t>
            </a:r>
            <a:r>
              <a:rPr lang="tr-TR" sz="1100" b="1" dirty="0"/>
              <a:t>too many users</a:t>
            </a:r>
          </a:p>
          <a:p>
            <a:r>
              <a:rPr lang="tr-TR" sz="1100" dirty="0"/>
              <a:t>  - High </a:t>
            </a:r>
            <a:r>
              <a:rPr lang="tr-TR" sz="1100" b="1" dirty="0"/>
              <a:t>availability</a:t>
            </a:r>
          </a:p>
          <a:p>
            <a:r>
              <a:rPr lang="tr-TR" sz="1100" b="1" dirty="0"/>
              <a:t>  - Fault </a:t>
            </a:r>
            <a:r>
              <a:rPr lang="tr-TR" sz="1100" dirty="0"/>
              <a:t>tolerance</a:t>
            </a:r>
            <a:br>
              <a:rPr lang="tr-TR" sz="1100" dirty="0"/>
            </a:br>
            <a:r>
              <a:rPr lang="tr-TR" sz="1100" dirty="0"/>
              <a:t>  - Indendent </a:t>
            </a:r>
            <a:r>
              <a:rPr lang="tr-TR" sz="1100" b="1" dirty="0"/>
              <a:t>scale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2AA293-93BA-9594-5E85-C3D7DCBAB199}"/>
              </a:ext>
            </a:extLst>
          </p:cNvPr>
          <p:cNvSpPr txBox="1"/>
          <p:nvPr/>
        </p:nvSpPr>
        <p:spPr>
          <a:xfrm>
            <a:off x="621851" y="2961635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b="1" dirty="0">
                <a:solidFill>
                  <a:schemeClr val="accent1"/>
                </a:solidFill>
              </a:rPr>
              <a:t>%5-10</a:t>
            </a:r>
            <a:endParaRPr lang="en-US" sz="1800" b="1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A0AD4F-66AE-2F0B-C44F-E045AB3346DC}"/>
              </a:ext>
            </a:extLst>
          </p:cNvPr>
          <p:cNvSpPr txBox="1"/>
          <p:nvPr/>
        </p:nvSpPr>
        <p:spPr>
          <a:xfrm>
            <a:off x="2125719" y="3146301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b="1" dirty="0">
                <a:solidFill>
                  <a:schemeClr val="accent1"/>
                </a:solidFill>
              </a:rPr>
              <a:t>%50-60</a:t>
            </a:r>
            <a:endParaRPr lang="en-US" sz="1800" b="1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31EA39-4781-CEA2-369A-9300B54736F2}"/>
              </a:ext>
            </a:extLst>
          </p:cNvPr>
          <p:cNvSpPr txBox="1"/>
          <p:nvPr/>
        </p:nvSpPr>
        <p:spPr>
          <a:xfrm>
            <a:off x="4360790" y="360027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b="1" dirty="0">
                <a:solidFill>
                  <a:schemeClr val="accent1"/>
                </a:solidFill>
              </a:rPr>
              <a:t>%20-30</a:t>
            </a:r>
            <a:endParaRPr lang="en-US" sz="1800" b="1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76445C-4F04-FAE6-F634-BDFB49305DF5}"/>
              </a:ext>
            </a:extLst>
          </p:cNvPr>
          <p:cNvSpPr txBox="1"/>
          <p:nvPr/>
        </p:nvSpPr>
        <p:spPr>
          <a:xfrm>
            <a:off x="6134208" y="460258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b="1" dirty="0">
                <a:solidFill>
                  <a:schemeClr val="accent1"/>
                </a:solidFill>
              </a:rPr>
              <a:t>%5-10</a:t>
            </a:r>
            <a:endParaRPr lang="en-US" sz="1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66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10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MIGRATING TO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MICROSERVICES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DCDA5F-DF99-19B4-EE0D-A3CCE6AE9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85" y="1536071"/>
            <a:ext cx="4456650" cy="2504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2B2F24-168D-5CA6-17C8-A0480C251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640" y="1390524"/>
            <a:ext cx="2795732" cy="2795732"/>
          </a:xfrm>
          <a:prstGeom prst="rect">
            <a:avLst/>
          </a:prstGeom>
        </p:spPr>
      </p:pic>
      <p:pic>
        <p:nvPicPr>
          <p:cNvPr id="1026" name="Picture 2" descr="The YouTube logo: a history | Creative Bloq">
            <a:extLst>
              <a:ext uri="{FF2B5EF4-FFF2-40B4-BE49-F238E27FC236}">
                <a16:creationId xmlns:a16="http://schemas.microsoft.com/office/drawing/2014/main" id="{A118B7A0-8ECF-2F96-A755-0BE77876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857" y="823275"/>
            <a:ext cx="1230791" cy="69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7575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A004F-4E22-10C9-E466-061D2896E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75" y="1091067"/>
            <a:ext cx="5289049" cy="2961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45C24B-D614-1A57-E259-52B64337B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624" y="911450"/>
            <a:ext cx="3320599" cy="332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323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/>
        </p:nvSpPr>
        <p:spPr>
          <a:xfrm>
            <a:off x="5676924" y="755514"/>
            <a:ext cx="2949875" cy="44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rgbClr val="4E5258"/>
                </a:solidFill>
              </a:rPr>
              <a:t>D</a:t>
            </a:r>
            <a:r>
              <a:rPr lang="tr" b="1" u="sng" dirty="0">
                <a:solidFill>
                  <a:srgbClr val="4E5258"/>
                </a:solidFill>
              </a:rPr>
              <a:t>ownload </a:t>
            </a:r>
            <a:r>
              <a:rPr lang="en-US" b="1" u="sng" dirty="0">
                <a:solidFill>
                  <a:srgbClr val="4E5258"/>
                </a:solidFill>
              </a:rPr>
              <a:t>T</a:t>
            </a:r>
            <a:r>
              <a:rPr lang="tr" b="1" u="sng" dirty="0">
                <a:solidFill>
                  <a:srgbClr val="4E5258"/>
                </a:solidFill>
              </a:rPr>
              <a:t>his </a:t>
            </a:r>
            <a:r>
              <a:rPr lang="en-US" b="1" u="sng" dirty="0">
                <a:solidFill>
                  <a:srgbClr val="4E5258"/>
                </a:solidFill>
              </a:rPr>
              <a:t>P</a:t>
            </a:r>
            <a:r>
              <a:rPr lang="tr" b="1" u="sng" dirty="0">
                <a:solidFill>
                  <a:srgbClr val="4E5258"/>
                </a:solidFill>
              </a:rPr>
              <a:t>resentation</a:t>
            </a:r>
            <a:endParaRPr b="1" u="sng" dirty="0">
              <a:solidFill>
                <a:srgbClr val="4E5258"/>
              </a:solidFill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517200" y="870279"/>
            <a:ext cx="4509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 FOR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LISTENING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20" y="3597713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724" y="3980436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863325" y="35346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</a:p>
        </p:txBody>
      </p:sp>
      <p:sp>
        <p:nvSpPr>
          <p:cNvPr id="81" name="Google Shape;81;p3"/>
          <p:cNvSpPr txBox="1"/>
          <p:nvPr/>
        </p:nvSpPr>
        <p:spPr>
          <a:xfrm>
            <a:off x="863325" y="39039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</a:t>
            </a: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lang="en-US"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925" y="1154038"/>
            <a:ext cx="2957700" cy="29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6;p1">
            <a:extLst>
              <a:ext uri="{FF2B5EF4-FFF2-40B4-BE49-F238E27FC236}">
                <a16:creationId xmlns:a16="http://schemas.microsoft.com/office/drawing/2014/main" id="{51B5DA2F-46BD-1F36-EAD4-DA9E79384F25}"/>
              </a:ext>
            </a:extLst>
          </p:cNvPr>
          <p:cNvSpPr txBox="1"/>
          <p:nvPr/>
        </p:nvSpPr>
        <p:spPr>
          <a:xfrm>
            <a:off x="1435882" y="2436577"/>
            <a:ext cx="3936743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" name="Google Shape;57;p1">
            <a:extLst>
              <a:ext uri="{FF2B5EF4-FFF2-40B4-BE49-F238E27FC236}">
                <a16:creationId xmlns:a16="http://schemas.microsoft.com/office/drawing/2014/main" id="{B78DE9D6-7507-A9AC-B04A-268C12DA554F}"/>
              </a:ext>
            </a:extLst>
          </p:cNvPr>
          <p:cNvSpPr txBox="1"/>
          <p:nvPr/>
        </p:nvSpPr>
        <p:spPr>
          <a:xfrm>
            <a:off x="1435882" y="2821277"/>
            <a:ext cx="393674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 descr="Halil İbrahim Kalkan">
            <a:extLst>
              <a:ext uri="{FF2B5EF4-FFF2-40B4-BE49-F238E27FC236}">
                <a16:creationId xmlns:a16="http://schemas.microsoft.com/office/drawing/2014/main" id="{E8883BFA-809D-EC40-BADA-940BE8155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0" y="2436577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ED303-0DA2-90CA-94E8-8DE3275D21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3388" y="1287542"/>
            <a:ext cx="2692892" cy="2692892"/>
          </a:xfrm>
          <a:prstGeom prst="rect">
            <a:avLst/>
          </a:prstGeom>
          <a:effectLst>
            <a:softEdge rad="165100"/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118131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ABP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PLATFORM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92558EB-AA7B-529C-3A9B-088A2344F0F2}"/>
              </a:ext>
            </a:extLst>
          </p:cNvPr>
          <p:cNvSpPr txBox="1"/>
          <p:nvPr/>
        </p:nvSpPr>
        <p:spPr>
          <a:xfrm>
            <a:off x="4772121" y="847907"/>
            <a:ext cx="4065304" cy="355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30 Reusable application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of any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from each other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EF Core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MongoDB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MVC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Blazor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Angular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monolith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scenarios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Extensible 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customizable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3CD7E-2676-0E42-3789-1E2FEB39C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90" y="847907"/>
            <a:ext cx="4158927" cy="411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1620640"/>
            <a:ext cx="8410500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REMOVED PARTS...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  <p:extLst>
      <p:ext uri="{BB962C8B-B14F-4D97-AF65-F5344CB8AC3E}">
        <p14:creationId xmlns:p14="http://schemas.microsoft.com/office/powerpoint/2010/main" val="8576822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REDUCING AND MANAGING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 COMPLEXITY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05692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When you have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large system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with 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sub-domains</a:t>
            </a:r>
            <a:b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understand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develop manage individual modules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find &amp;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fix problems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(!)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 independently</a:t>
            </a:r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82764-D197-BC15-8792-4472AEB76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032" y="889731"/>
            <a:ext cx="3511044" cy="35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6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ON-PREMISE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DEPLOYMENT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2528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Deliver only the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they have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purchased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Requires a completely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loose coupled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design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The system should work when you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remove a module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load modules as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plug-ins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(on application launch time)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Alternative: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Enable/disable features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runtime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Obfuscating DLLs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C75569-A657-B44B-C663-1AACAAC37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76" y="823275"/>
            <a:ext cx="357750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1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DATABASE-LEVEL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TRANSACTIONS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2866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Only for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do not manipulate data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Manipulation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Can only work in monolith &amp; single database approach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  <a:b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Monolith &amp; single database: Execute events in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transaction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Distributed or different databases: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Outbox/inbox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7BFF4-4887-9ACF-DB18-B46207E0D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76" y="823275"/>
            <a:ext cx="357750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6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FRAMEWORK REQUIREMENT..?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Base classes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Entity, repository, service, controller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Basic Infrastrucure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Event publishing &amp; handling, transaction management, background job system, permission system, caching</a:t>
            </a:r>
            <a:endParaRPr lang="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infrastructure</a:t>
            </a:r>
            <a:endParaRPr lang="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Generic modules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User management, audit logging, language management, etc.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Automating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cross-cutting concerns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Validation, exception handling, etc.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3-rd party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integrations &amp; abstractions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56250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E-Book">
            <a:extLst>
              <a:ext uri="{FF2B5EF4-FFF2-40B4-BE49-F238E27FC236}">
                <a16:creationId xmlns:a16="http://schemas.microsoft.com/office/drawing/2014/main" id="{DA02B9DE-E641-570E-0015-3C91555E5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60" y="1014689"/>
            <a:ext cx="3866536" cy="347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415836-5B53-8DA4-93FA-7DDFA14EC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5206" y="1014689"/>
            <a:ext cx="3156155" cy="315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8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AGENDA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4"/>
            <a:ext cx="4844237" cy="394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Why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modularity?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Architectural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options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Codebase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Interface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Designing module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dependencies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Communication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patterns</a:t>
            </a:r>
            <a:endParaRPr lang="en-US"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Which 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artchitecture?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77042-0959-D959-971B-54CD8E8AC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808" y="823275"/>
            <a:ext cx="3537527" cy="353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1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WHY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MODULARITY?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7219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Reducing &amp; managing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 complexity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On-premise modular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later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E9DFE-B767-9684-ACC4-DE55C4211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527" y="799178"/>
            <a:ext cx="3545144" cy="354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5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4324228" y="1620640"/>
            <a:ext cx="4481944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DESIGNING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</a:t>
            </a:r>
            <a:endParaRPr sz="36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BA9A59-74A1-4EB9-C912-F70375508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828" y="344631"/>
            <a:ext cx="4454237" cy="445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52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TYPES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3952404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800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Catalog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Ordering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Shipping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reviews</a:t>
            </a:r>
          </a:p>
          <a:p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Aggregator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Reporting / dashboard</a:t>
            </a:r>
          </a:p>
        </p:txBody>
      </p:sp>
      <p:sp>
        <p:nvSpPr>
          <p:cNvPr id="2" name="Google Shape;68;p2">
            <a:extLst>
              <a:ext uri="{FF2B5EF4-FFF2-40B4-BE49-F238E27FC236}">
                <a16:creationId xmlns:a16="http://schemas.microsoft.com/office/drawing/2014/main" id="{122EA470-716C-0E24-B305-7A37FF9A3F7F}"/>
              </a:ext>
            </a:extLst>
          </p:cNvPr>
          <p:cNvSpPr txBox="1"/>
          <p:nvPr/>
        </p:nvSpPr>
        <p:spPr>
          <a:xfrm>
            <a:off x="4258979" y="823275"/>
            <a:ext cx="44580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Infrastructure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Setting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Permission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Background jobs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Email &amp; SMS Sending</a:t>
            </a:r>
          </a:p>
          <a:p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Generic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&amp; role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Audit logging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GDPR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Chat</a:t>
            </a:r>
          </a:p>
        </p:txBody>
      </p:sp>
    </p:spTree>
    <p:extLst>
      <p:ext uri="{BB962C8B-B14F-4D97-AF65-F5344CB8AC3E}">
        <p14:creationId xmlns:p14="http://schemas.microsoft.com/office/powerpoint/2010/main" val="114667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OPTIONS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BAE56DE-738A-B788-E812-D7D8DD2DD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39" y="1593581"/>
            <a:ext cx="3118084" cy="24956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CBA2BF7-CAE5-FBE0-3CD3-A9999F09D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595697"/>
            <a:ext cx="3541337" cy="249352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E8E0550-9F65-FACD-F309-BDFF7418A74F}"/>
              </a:ext>
            </a:extLst>
          </p:cNvPr>
          <p:cNvSpPr txBox="1"/>
          <p:nvPr/>
        </p:nvSpPr>
        <p:spPr>
          <a:xfrm>
            <a:off x="1275118" y="1053440"/>
            <a:ext cx="2282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Single</a:t>
            </a:r>
            <a:r>
              <a:rPr lang="tr-TR" u="sng" dirty="0">
                <a:solidFill>
                  <a:schemeClr val="accent1"/>
                </a:solidFill>
              </a:rPr>
              <a:t> (Shared) Database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60DE3F-0903-4892-5FCF-4838B3646C23}"/>
              </a:ext>
            </a:extLst>
          </p:cNvPr>
          <p:cNvSpPr txBox="1"/>
          <p:nvPr/>
        </p:nvSpPr>
        <p:spPr>
          <a:xfrm>
            <a:off x="5116210" y="1053440"/>
            <a:ext cx="2483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Separate</a:t>
            </a:r>
            <a:r>
              <a:rPr lang="tr-TR" u="sng" dirty="0">
                <a:solidFill>
                  <a:schemeClr val="accent1"/>
                </a:solidFill>
              </a:rPr>
              <a:t> Module Databases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62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1412</TotalTime>
  <Words>1620</Words>
  <Application>Microsoft Office PowerPoint</Application>
  <PresentationFormat>On-screen Show (16:9)</PresentationFormat>
  <Paragraphs>321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Poppins Medium</vt:lpstr>
      <vt:lpstr>Arial</vt:lpstr>
      <vt:lpstr>Courier New</vt:lpstr>
      <vt:lpstr>Lexend</vt:lpstr>
      <vt:lpstr>Poppins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Halil Kalkan</cp:lastModifiedBy>
  <cp:revision>219</cp:revision>
  <dcterms:modified xsi:type="dcterms:W3CDTF">2024-10-06T18:53:39Z</dcterms:modified>
</cp:coreProperties>
</file>